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Nuni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Nunito-bold.fntdata"/><Relationship Id="rId10" Type="http://schemas.openxmlformats.org/officeDocument/2006/relationships/slide" Target="slides/slide5.xml"/><Relationship Id="rId21" Type="http://schemas.openxmlformats.org/officeDocument/2006/relationships/font" Target="fonts/Nunito-regular.fntdata"/><Relationship Id="rId13" Type="http://schemas.openxmlformats.org/officeDocument/2006/relationships/slide" Target="slides/slide8.xml"/><Relationship Id="rId24" Type="http://schemas.openxmlformats.org/officeDocument/2006/relationships/font" Target="fonts/Nunito-boldItalic.fntdata"/><Relationship Id="rId12" Type="http://schemas.openxmlformats.org/officeDocument/2006/relationships/slide" Target="slides/slide7.xml"/><Relationship Id="rId23" Type="http://schemas.openxmlformats.org/officeDocument/2006/relationships/font" Target="fonts/Nuni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f462a39da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f462a39da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f462a39da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f462a39da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f462a39da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f462a39da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f51b411d3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f51b411d3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f51b411d3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f51b411d3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f51b411d3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f51b411d3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f3d98e64b6_0_2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f3d98e64b6_0_2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f3d98e64b6_0_3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f3d98e64b6_0_3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f3d98e64b6_0_3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f3d98e64b6_0_3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f3e360b4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f3e360b4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f3e360b49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f3e360b49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f3e360b49c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f3e360b49c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f462a39da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f462a39da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f462a39da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f462a39da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0" y="1648749"/>
            <a:ext cx="5361300" cy="1622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4300">
                <a:solidFill>
                  <a:schemeClr val="accent6"/>
                </a:solidFill>
              </a:rPr>
              <a:t>Airline data analysis</a:t>
            </a:r>
            <a:endParaRPr b="1" sz="4300">
              <a:solidFill>
                <a:schemeClr val="accent6"/>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idx="1" type="body"/>
          </p:nvPr>
        </p:nvSpPr>
        <p:spPr>
          <a:xfrm>
            <a:off x="819150" y="589850"/>
            <a:ext cx="7505700" cy="526800"/>
          </a:xfrm>
          <a:prstGeom prst="rect">
            <a:avLst/>
          </a:prstGeom>
        </p:spPr>
        <p:txBody>
          <a:bodyPr anchorCtr="0" anchor="t" bIns="91425" lIns="91425" spcFirstLastPara="1" rIns="91425" wrap="square" tIns="91425">
            <a:noAutofit/>
          </a:bodyPr>
          <a:lstStyle/>
          <a:p>
            <a:pPr indent="0" lvl="0" marL="0" marR="38100" rtl="0" algn="ctr">
              <a:lnSpc>
                <a:spcPct val="128571"/>
              </a:lnSpc>
              <a:spcBef>
                <a:spcPts val="0"/>
              </a:spcBef>
              <a:spcAft>
                <a:spcPts val="0"/>
              </a:spcAft>
              <a:buNone/>
            </a:pPr>
            <a:r>
              <a:rPr b="1" lang="ru" sz="2400">
                <a:solidFill>
                  <a:srgbClr val="1F1F1F"/>
                </a:solidFill>
                <a:highlight>
                  <a:schemeClr val="dk1"/>
                </a:highlight>
                <a:latin typeface="Arial"/>
                <a:ea typeface="Arial"/>
                <a:cs typeface="Arial"/>
                <a:sym typeface="Arial"/>
              </a:rPr>
              <a:t>Countries</a:t>
            </a:r>
            <a:endParaRPr b="1" sz="2400">
              <a:solidFill>
                <a:srgbClr val="1F1F1F"/>
              </a:solidFill>
              <a:highlight>
                <a:schemeClr val="dk1"/>
              </a:highlight>
              <a:latin typeface="Arial"/>
              <a:ea typeface="Arial"/>
              <a:cs typeface="Arial"/>
              <a:sym typeface="Arial"/>
            </a:endParaRPr>
          </a:p>
          <a:p>
            <a:pPr indent="0" lvl="0" marL="0" rtl="0" algn="l">
              <a:spcBef>
                <a:spcPts val="0"/>
              </a:spcBef>
              <a:spcAft>
                <a:spcPts val="1200"/>
              </a:spcAft>
              <a:buNone/>
            </a:pPr>
            <a:r>
              <a:t/>
            </a:r>
            <a:endParaRPr sz="2400"/>
          </a:p>
        </p:txBody>
      </p:sp>
      <p:sp>
        <p:nvSpPr>
          <p:cNvPr id="192" name="Google Shape;192;p22"/>
          <p:cNvSpPr txBox="1"/>
          <p:nvPr/>
        </p:nvSpPr>
        <p:spPr>
          <a:xfrm>
            <a:off x="888725" y="1061725"/>
            <a:ext cx="7746600" cy="65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dk2"/>
                </a:solidFill>
                <a:latin typeface="Calibri"/>
                <a:ea typeface="Calibri"/>
                <a:cs typeface="Calibri"/>
                <a:sym typeface="Calibri"/>
              </a:rPr>
              <a:t>The database contains data from 235 countries.  The graph shows the countries with the maximum passenger traffic.</a:t>
            </a:r>
            <a:endParaRPr sz="1800">
              <a:solidFill>
                <a:schemeClr val="dk2"/>
              </a:solidFill>
              <a:latin typeface="Calibri"/>
              <a:ea typeface="Calibri"/>
              <a:cs typeface="Calibri"/>
              <a:sym typeface="Calibri"/>
            </a:endParaRPr>
          </a:p>
        </p:txBody>
      </p:sp>
      <p:pic>
        <p:nvPicPr>
          <p:cNvPr id="193" name="Google Shape;193;p22"/>
          <p:cNvPicPr preferRelativeResize="0"/>
          <p:nvPr/>
        </p:nvPicPr>
        <p:blipFill>
          <a:blip r:embed="rId3">
            <a:alphaModFix/>
          </a:blip>
          <a:stretch>
            <a:fillRect/>
          </a:stretch>
        </p:blipFill>
        <p:spPr>
          <a:xfrm>
            <a:off x="959500" y="1874800"/>
            <a:ext cx="4770901" cy="2521750"/>
          </a:xfrm>
          <a:prstGeom prst="rect">
            <a:avLst/>
          </a:prstGeom>
          <a:noFill/>
          <a:ln>
            <a:noFill/>
          </a:ln>
        </p:spPr>
      </p:pic>
      <p:pic>
        <p:nvPicPr>
          <p:cNvPr id="194" name="Google Shape;194;p22"/>
          <p:cNvPicPr preferRelativeResize="0"/>
          <p:nvPr/>
        </p:nvPicPr>
        <p:blipFill>
          <a:blip r:embed="rId4">
            <a:alphaModFix/>
          </a:blip>
          <a:stretch>
            <a:fillRect/>
          </a:stretch>
        </p:blipFill>
        <p:spPr>
          <a:xfrm>
            <a:off x="5772725" y="1914125"/>
            <a:ext cx="2398675" cy="2337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3"/>
          <p:cNvSpPr txBox="1"/>
          <p:nvPr>
            <p:ph idx="1" type="body"/>
          </p:nvPr>
        </p:nvSpPr>
        <p:spPr>
          <a:xfrm>
            <a:off x="819150" y="581975"/>
            <a:ext cx="7505700" cy="542700"/>
          </a:xfrm>
          <a:prstGeom prst="rect">
            <a:avLst/>
          </a:prstGeom>
        </p:spPr>
        <p:txBody>
          <a:bodyPr anchorCtr="0" anchor="t" bIns="91425" lIns="91425" spcFirstLastPara="1" rIns="91425" wrap="square" tIns="91425">
            <a:noAutofit/>
          </a:bodyPr>
          <a:lstStyle/>
          <a:p>
            <a:pPr indent="0" lvl="0" marL="0" marR="38100" rtl="0" algn="ctr">
              <a:lnSpc>
                <a:spcPct val="128571"/>
              </a:lnSpc>
              <a:spcBef>
                <a:spcPts val="0"/>
              </a:spcBef>
              <a:spcAft>
                <a:spcPts val="0"/>
              </a:spcAft>
              <a:buNone/>
            </a:pPr>
            <a:r>
              <a:rPr b="1" lang="ru" sz="2400">
                <a:solidFill>
                  <a:srgbClr val="1F1F1F"/>
                </a:solidFill>
                <a:highlight>
                  <a:schemeClr val="dk1"/>
                </a:highlight>
                <a:latin typeface="Arial"/>
                <a:ea typeface="Arial"/>
                <a:cs typeface="Arial"/>
                <a:sym typeface="Arial"/>
              </a:rPr>
              <a:t>Continents</a:t>
            </a:r>
            <a:endParaRPr b="1" sz="2400">
              <a:highlight>
                <a:schemeClr val="dk1"/>
              </a:highlight>
            </a:endParaRPr>
          </a:p>
        </p:txBody>
      </p:sp>
      <p:pic>
        <p:nvPicPr>
          <p:cNvPr id="200" name="Google Shape;200;p23"/>
          <p:cNvPicPr preferRelativeResize="0"/>
          <p:nvPr/>
        </p:nvPicPr>
        <p:blipFill>
          <a:blip r:embed="rId3">
            <a:alphaModFix/>
          </a:blip>
          <a:stretch>
            <a:fillRect/>
          </a:stretch>
        </p:blipFill>
        <p:spPr>
          <a:xfrm>
            <a:off x="679325" y="1184538"/>
            <a:ext cx="3654125" cy="2467725"/>
          </a:xfrm>
          <a:prstGeom prst="rect">
            <a:avLst/>
          </a:prstGeom>
          <a:noFill/>
          <a:ln>
            <a:noFill/>
          </a:ln>
        </p:spPr>
      </p:pic>
      <p:sp>
        <p:nvSpPr>
          <p:cNvPr id="201" name="Google Shape;201;p23"/>
          <p:cNvSpPr txBox="1"/>
          <p:nvPr/>
        </p:nvSpPr>
        <p:spPr>
          <a:xfrm>
            <a:off x="679325" y="3712125"/>
            <a:ext cx="4086600" cy="83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600">
                <a:solidFill>
                  <a:schemeClr val="dk2"/>
                </a:solidFill>
                <a:latin typeface="Calibri"/>
                <a:ea typeface="Calibri"/>
                <a:cs typeface="Calibri"/>
                <a:sym typeface="Calibri"/>
              </a:rPr>
              <a:t>According to an analysis of data by continent, the highest passenger traffic is in North America, the lowest in South America.</a:t>
            </a:r>
            <a:endParaRPr sz="1600">
              <a:solidFill>
                <a:schemeClr val="dk2"/>
              </a:solidFill>
              <a:latin typeface="Calibri"/>
              <a:ea typeface="Calibri"/>
              <a:cs typeface="Calibri"/>
              <a:sym typeface="Calibri"/>
            </a:endParaRPr>
          </a:p>
        </p:txBody>
      </p:sp>
      <p:pic>
        <p:nvPicPr>
          <p:cNvPr id="202" name="Google Shape;202;p23"/>
          <p:cNvPicPr preferRelativeResize="0"/>
          <p:nvPr/>
        </p:nvPicPr>
        <p:blipFill>
          <a:blip r:embed="rId4">
            <a:alphaModFix/>
          </a:blip>
          <a:stretch>
            <a:fillRect/>
          </a:stretch>
        </p:blipFill>
        <p:spPr>
          <a:xfrm>
            <a:off x="4721725" y="1184550"/>
            <a:ext cx="3874374" cy="3415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4"/>
          <p:cNvSpPr txBox="1"/>
          <p:nvPr>
            <p:ph idx="1" type="body"/>
          </p:nvPr>
        </p:nvSpPr>
        <p:spPr>
          <a:xfrm>
            <a:off x="819150" y="521000"/>
            <a:ext cx="7505700" cy="5976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ru" sz="2400"/>
              <a:t>Flight Status</a:t>
            </a:r>
            <a:endParaRPr b="1" sz="2400"/>
          </a:p>
        </p:txBody>
      </p:sp>
      <p:pic>
        <p:nvPicPr>
          <p:cNvPr id="208" name="Google Shape;208;p24"/>
          <p:cNvPicPr preferRelativeResize="0"/>
          <p:nvPr/>
        </p:nvPicPr>
        <p:blipFill>
          <a:blip r:embed="rId3">
            <a:alphaModFix/>
          </a:blip>
          <a:stretch>
            <a:fillRect/>
          </a:stretch>
        </p:blipFill>
        <p:spPr>
          <a:xfrm>
            <a:off x="5218125" y="926675"/>
            <a:ext cx="3048000" cy="2647950"/>
          </a:xfrm>
          <a:prstGeom prst="rect">
            <a:avLst/>
          </a:prstGeom>
          <a:noFill/>
          <a:ln>
            <a:noFill/>
          </a:ln>
        </p:spPr>
      </p:pic>
      <p:sp>
        <p:nvSpPr>
          <p:cNvPr id="209" name="Google Shape;209;p24"/>
          <p:cNvSpPr txBox="1"/>
          <p:nvPr/>
        </p:nvSpPr>
        <p:spPr>
          <a:xfrm>
            <a:off x="5127425" y="3656825"/>
            <a:ext cx="3600000" cy="99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600">
                <a:solidFill>
                  <a:schemeClr val="dk2"/>
                </a:solidFill>
                <a:latin typeface="Calibri"/>
                <a:ea typeface="Calibri"/>
                <a:cs typeface="Calibri"/>
                <a:sym typeface="Calibri"/>
              </a:rPr>
              <a:t>33.4% of flights were cancelled, 33.3% of flights were delayed and 33.3% of flights departed on schedule.</a:t>
            </a:r>
            <a:endParaRPr sz="1600">
              <a:solidFill>
                <a:schemeClr val="dk2"/>
              </a:solidFill>
              <a:latin typeface="Calibri"/>
              <a:ea typeface="Calibri"/>
              <a:cs typeface="Calibri"/>
              <a:sym typeface="Calibri"/>
            </a:endParaRPr>
          </a:p>
        </p:txBody>
      </p:sp>
      <p:pic>
        <p:nvPicPr>
          <p:cNvPr id="210" name="Google Shape;210;p24"/>
          <p:cNvPicPr preferRelativeResize="0"/>
          <p:nvPr/>
        </p:nvPicPr>
        <p:blipFill>
          <a:blip r:embed="rId4">
            <a:alphaModFix/>
          </a:blip>
          <a:stretch>
            <a:fillRect/>
          </a:stretch>
        </p:blipFill>
        <p:spPr>
          <a:xfrm>
            <a:off x="713475" y="1235775"/>
            <a:ext cx="3960050" cy="33124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5"/>
          <p:cNvSpPr txBox="1"/>
          <p:nvPr>
            <p:ph idx="1" type="body"/>
          </p:nvPr>
        </p:nvSpPr>
        <p:spPr>
          <a:xfrm>
            <a:off x="819150" y="533150"/>
            <a:ext cx="7505700" cy="6105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ru" sz="2400"/>
              <a:t>Flight status based on airport</a:t>
            </a:r>
            <a:endParaRPr b="1" sz="2400"/>
          </a:p>
        </p:txBody>
      </p:sp>
      <p:pic>
        <p:nvPicPr>
          <p:cNvPr id="216" name="Google Shape;216;p25"/>
          <p:cNvPicPr preferRelativeResize="0"/>
          <p:nvPr/>
        </p:nvPicPr>
        <p:blipFill>
          <a:blip r:embed="rId3">
            <a:alphaModFix/>
          </a:blip>
          <a:stretch>
            <a:fillRect/>
          </a:stretch>
        </p:blipFill>
        <p:spPr>
          <a:xfrm>
            <a:off x="459100" y="1534425"/>
            <a:ext cx="3979105" cy="2030700"/>
          </a:xfrm>
          <a:prstGeom prst="rect">
            <a:avLst/>
          </a:prstGeom>
          <a:noFill/>
          <a:ln>
            <a:noFill/>
          </a:ln>
        </p:spPr>
      </p:pic>
      <p:pic>
        <p:nvPicPr>
          <p:cNvPr id="217" name="Google Shape;217;p25"/>
          <p:cNvPicPr preferRelativeResize="0"/>
          <p:nvPr/>
        </p:nvPicPr>
        <p:blipFill>
          <a:blip r:embed="rId4">
            <a:alphaModFix/>
          </a:blip>
          <a:stretch>
            <a:fillRect/>
          </a:stretch>
        </p:blipFill>
        <p:spPr>
          <a:xfrm>
            <a:off x="4520072" y="1541725"/>
            <a:ext cx="4272629" cy="2016078"/>
          </a:xfrm>
          <a:prstGeom prst="rect">
            <a:avLst/>
          </a:prstGeom>
          <a:noFill/>
          <a:ln>
            <a:noFill/>
          </a:ln>
        </p:spPr>
      </p:pic>
      <p:sp>
        <p:nvSpPr>
          <p:cNvPr id="218" name="Google Shape;218;p25"/>
          <p:cNvSpPr txBox="1"/>
          <p:nvPr/>
        </p:nvSpPr>
        <p:spPr>
          <a:xfrm>
            <a:off x="707825" y="3955925"/>
            <a:ext cx="7959000" cy="55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600">
                <a:solidFill>
                  <a:schemeClr val="dk2"/>
                </a:solidFill>
                <a:latin typeface="Calibri"/>
                <a:ea typeface="Calibri"/>
                <a:cs typeface="Calibri"/>
                <a:sym typeface="Calibri"/>
              </a:rPr>
              <a:t>The graphs show airports with the highest number of canceled and delayed flights.</a:t>
            </a:r>
            <a:endParaRPr sz="1600">
              <a:solidFill>
                <a:schemeClr val="dk2"/>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6"/>
          <p:cNvSpPr txBox="1"/>
          <p:nvPr>
            <p:ph type="ctrTitle"/>
          </p:nvPr>
        </p:nvSpPr>
        <p:spPr>
          <a:xfrm>
            <a:off x="1891353" y="1681308"/>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4300">
                <a:solidFill>
                  <a:schemeClr val="accent6"/>
                </a:solidFill>
              </a:rPr>
              <a:t>Conclusions</a:t>
            </a:r>
            <a:endParaRPr b="1" sz="4300">
              <a:solidFill>
                <a:schemeClr val="accent6"/>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7"/>
          <p:cNvSpPr txBox="1"/>
          <p:nvPr>
            <p:ph idx="1" type="body"/>
          </p:nvPr>
        </p:nvSpPr>
        <p:spPr>
          <a:xfrm>
            <a:off x="605575" y="566250"/>
            <a:ext cx="7911900" cy="410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700">
                <a:solidFill>
                  <a:srgbClr val="000000"/>
                </a:solidFill>
                <a:highlight>
                  <a:schemeClr val="dk1"/>
                </a:highlight>
              </a:rPr>
              <a:t>As a result of data analysis, it was revealed that men and women are airline customers with the same frequency and there is no dependence of the number of passengers on age. The age of passengers ranges from 1 to 90 years.</a:t>
            </a:r>
            <a:endParaRPr sz="1700">
              <a:solidFill>
                <a:srgbClr val="000000"/>
              </a:solidFill>
              <a:highlight>
                <a:schemeClr val="dk1"/>
              </a:highlight>
            </a:endParaRPr>
          </a:p>
          <a:p>
            <a:pPr indent="0" lvl="0" marL="0" rtl="0" algn="l">
              <a:spcBef>
                <a:spcPts val="1200"/>
              </a:spcBef>
              <a:spcAft>
                <a:spcPts val="0"/>
              </a:spcAft>
              <a:buNone/>
            </a:pPr>
            <a:r>
              <a:rPr lang="ru" sz="1700">
                <a:solidFill>
                  <a:srgbClr val="000000"/>
                </a:solidFill>
                <a:highlight>
                  <a:schemeClr val="dk1"/>
                </a:highlight>
              </a:rPr>
              <a:t>Airline passengers include people of 240 nationalities, the most numerous passengers being people of the following nationalities: </a:t>
            </a:r>
            <a:r>
              <a:rPr lang="ru" sz="1700">
                <a:solidFill>
                  <a:srgbClr val="000000"/>
                </a:solidFill>
                <a:highlight>
                  <a:schemeClr val="dk1"/>
                </a:highlight>
              </a:rPr>
              <a:t>China, Indonesia, Russia, Philippines, Brazil, Portugal, France, Sweden, United States and Japan.</a:t>
            </a:r>
            <a:endParaRPr sz="1700">
              <a:solidFill>
                <a:srgbClr val="000000"/>
              </a:solidFill>
              <a:highlight>
                <a:schemeClr val="dk1"/>
              </a:highlight>
            </a:endParaRPr>
          </a:p>
          <a:p>
            <a:pPr indent="0" lvl="0" marL="0" rtl="0" algn="l">
              <a:spcBef>
                <a:spcPts val="1200"/>
              </a:spcBef>
              <a:spcAft>
                <a:spcPts val="0"/>
              </a:spcAft>
              <a:buNone/>
            </a:pPr>
            <a:r>
              <a:rPr lang="ru" sz="1700">
                <a:solidFill>
                  <a:srgbClr val="000000"/>
                </a:solidFill>
                <a:highlight>
                  <a:schemeClr val="dk1"/>
                </a:highlight>
              </a:rPr>
              <a:t>The database includes information on 9,062 airports in 235 countries operating on 5 continents. Countries with the highest passenger traffic are United States, Australia, Canada, Brazil, Papua New Guinea. North America is the continent with the highest passenger traffic.</a:t>
            </a:r>
            <a:endParaRPr sz="1700">
              <a:solidFill>
                <a:srgbClr val="000000"/>
              </a:solidFill>
              <a:highlight>
                <a:schemeClr val="dk1"/>
              </a:highlight>
            </a:endParaRPr>
          </a:p>
          <a:p>
            <a:pPr indent="0" lvl="0" marL="0" rtl="0" algn="l">
              <a:spcBef>
                <a:spcPts val="1200"/>
              </a:spcBef>
              <a:spcAft>
                <a:spcPts val="1200"/>
              </a:spcAft>
              <a:buNone/>
            </a:pPr>
            <a:r>
              <a:rPr lang="ru" sz="1700">
                <a:solidFill>
                  <a:srgbClr val="000000"/>
                </a:solidFill>
                <a:highlight>
                  <a:schemeClr val="dk1"/>
                </a:highlight>
              </a:rPr>
              <a:t>A third of flights were cancelled, a third of flights were delayed and a third of flights departed on schedule.</a:t>
            </a:r>
            <a:endParaRPr sz="1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4"/>
          <p:cNvSpPr txBox="1"/>
          <p:nvPr>
            <p:ph idx="1" type="body"/>
          </p:nvPr>
        </p:nvSpPr>
        <p:spPr>
          <a:xfrm>
            <a:off x="866125" y="771600"/>
            <a:ext cx="7505700" cy="3600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ru" sz="2000"/>
              <a:t>Airline data is a strategic asset, providing valuable information for informed decision-making at all levels of the airline industry. </a:t>
            </a:r>
            <a:endParaRPr sz="2000"/>
          </a:p>
          <a:p>
            <a:pPr indent="0" lvl="0" marL="0" rtl="0" algn="l">
              <a:spcBef>
                <a:spcPts val="1200"/>
              </a:spcBef>
              <a:spcAft>
                <a:spcPts val="0"/>
              </a:spcAft>
              <a:buNone/>
            </a:pPr>
            <a:r>
              <a:rPr lang="ru" sz="2000"/>
              <a:t>From optimizing route networks and flight schedules to developing loyalty programs and improving customer service, data analytics allows airlines to adapt to changing market needs and improve their competitiveness. </a:t>
            </a:r>
            <a:endParaRPr sz="2000"/>
          </a:p>
          <a:p>
            <a:pPr indent="0" lvl="0" marL="0" rtl="0" algn="l">
              <a:spcBef>
                <a:spcPts val="1200"/>
              </a:spcBef>
              <a:spcAft>
                <a:spcPts val="1200"/>
              </a:spcAft>
              <a:buNone/>
            </a:pPr>
            <a:r>
              <a:rPr lang="ru" sz="2000"/>
              <a:t>Data also plays an important role in ensuring aviation safety, assessing the environmental impact of aviation and developing sustainable development strategies.</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5"/>
          <p:cNvSpPr txBox="1"/>
          <p:nvPr>
            <p:ph idx="1" type="body"/>
          </p:nvPr>
        </p:nvSpPr>
        <p:spPr>
          <a:xfrm>
            <a:off x="819150" y="920675"/>
            <a:ext cx="7767600" cy="152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ru" sz="2000"/>
              <a:t>This analysis uses a database from https://www.kaggle.com. </a:t>
            </a:r>
            <a:endParaRPr sz="2000"/>
          </a:p>
          <a:p>
            <a:pPr indent="0" lvl="0" marL="0" rtl="0" algn="l">
              <a:spcBef>
                <a:spcPts val="1200"/>
              </a:spcBef>
              <a:spcAft>
                <a:spcPts val="1200"/>
              </a:spcAft>
              <a:buNone/>
            </a:pPr>
            <a:r>
              <a:rPr lang="ru" sz="2000"/>
              <a:t>The dataset is a simulated example and was created using the online platform found on Mockaroo.</a:t>
            </a:r>
            <a:endParaRPr sz="2000"/>
          </a:p>
        </p:txBody>
      </p:sp>
      <p:pic>
        <p:nvPicPr>
          <p:cNvPr id="139" name="Google Shape;139;p15"/>
          <p:cNvPicPr preferRelativeResize="0"/>
          <p:nvPr/>
        </p:nvPicPr>
        <p:blipFill>
          <a:blip r:embed="rId3">
            <a:alphaModFix/>
          </a:blip>
          <a:stretch>
            <a:fillRect/>
          </a:stretch>
        </p:blipFill>
        <p:spPr>
          <a:xfrm>
            <a:off x="199100" y="2571750"/>
            <a:ext cx="8739776" cy="2357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6"/>
          <p:cNvSpPr txBox="1"/>
          <p:nvPr>
            <p:ph idx="1" type="body"/>
          </p:nvPr>
        </p:nvSpPr>
        <p:spPr>
          <a:xfrm>
            <a:off x="819150" y="627075"/>
            <a:ext cx="7505700" cy="403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ru" sz="2150"/>
              <a:t>This database contains 98619 rows and the following columns:</a:t>
            </a:r>
            <a:endParaRPr sz="2150"/>
          </a:p>
          <a:p>
            <a:pPr indent="-298450" lvl="0" marL="457200" rtl="0" algn="l">
              <a:spcBef>
                <a:spcPts val="2400"/>
              </a:spcBef>
              <a:spcAft>
                <a:spcPts val="0"/>
              </a:spcAft>
              <a:buClr>
                <a:srgbClr val="3C4043"/>
              </a:buClr>
              <a:buSzPts val="1100"/>
              <a:buFont typeface="Arial"/>
              <a:buChar char="●"/>
            </a:pPr>
            <a:r>
              <a:rPr b="1" lang="ru" sz="1100">
                <a:solidFill>
                  <a:srgbClr val="3C4043"/>
                </a:solidFill>
                <a:latin typeface="Arial"/>
                <a:ea typeface="Arial"/>
                <a:cs typeface="Arial"/>
                <a:sym typeface="Arial"/>
              </a:rPr>
              <a:t>Passenger ID</a:t>
            </a:r>
            <a:r>
              <a:rPr lang="ru" sz="1100">
                <a:solidFill>
                  <a:srgbClr val="3C4043"/>
                </a:solidFill>
                <a:latin typeface="Arial"/>
                <a:ea typeface="Arial"/>
                <a:cs typeface="Arial"/>
                <a:sym typeface="Arial"/>
              </a:rPr>
              <a:t> - Unique identifier for each passenger</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First Name</a:t>
            </a:r>
            <a:r>
              <a:rPr lang="ru" sz="1100">
                <a:solidFill>
                  <a:srgbClr val="3C4043"/>
                </a:solidFill>
                <a:latin typeface="Arial"/>
                <a:ea typeface="Arial"/>
                <a:cs typeface="Arial"/>
                <a:sym typeface="Arial"/>
              </a:rPr>
              <a:t> - First name of the passenger</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Last Name</a:t>
            </a:r>
            <a:r>
              <a:rPr lang="ru" sz="1100">
                <a:solidFill>
                  <a:srgbClr val="3C4043"/>
                </a:solidFill>
                <a:latin typeface="Arial"/>
                <a:ea typeface="Arial"/>
                <a:cs typeface="Arial"/>
                <a:sym typeface="Arial"/>
              </a:rPr>
              <a:t> - Last name of the passenger</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Gender</a:t>
            </a:r>
            <a:r>
              <a:rPr lang="ru" sz="1100">
                <a:solidFill>
                  <a:srgbClr val="3C4043"/>
                </a:solidFill>
                <a:latin typeface="Arial"/>
                <a:ea typeface="Arial"/>
                <a:cs typeface="Arial"/>
                <a:sym typeface="Arial"/>
              </a:rPr>
              <a:t> - Gender of the passenger</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Age</a:t>
            </a:r>
            <a:r>
              <a:rPr lang="ru" sz="1100">
                <a:solidFill>
                  <a:srgbClr val="3C4043"/>
                </a:solidFill>
                <a:latin typeface="Arial"/>
                <a:ea typeface="Arial"/>
                <a:cs typeface="Arial"/>
                <a:sym typeface="Arial"/>
              </a:rPr>
              <a:t> - Age of the passenger</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Nationality</a:t>
            </a:r>
            <a:r>
              <a:rPr lang="ru" sz="1100">
                <a:solidFill>
                  <a:srgbClr val="3C4043"/>
                </a:solidFill>
                <a:latin typeface="Arial"/>
                <a:ea typeface="Arial"/>
                <a:cs typeface="Arial"/>
                <a:sym typeface="Arial"/>
              </a:rPr>
              <a:t> - Nationality of the passenger</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Airport Name</a:t>
            </a:r>
            <a:r>
              <a:rPr lang="ru" sz="1100">
                <a:solidFill>
                  <a:srgbClr val="3C4043"/>
                </a:solidFill>
                <a:latin typeface="Arial"/>
                <a:ea typeface="Arial"/>
                <a:cs typeface="Arial"/>
                <a:sym typeface="Arial"/>
              </a:rPr>
              <a:t> - Name of the airport where the passenger boarded</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Airport Country Code</a:t>
            </a:r>
            <a:r>
              <a:rPr lang="ru" sz="1100">
                <a:solidFill>
                  <a:srgbClr val="3C4043"/>
                </a:solidFill>
                <a:latin typeface="Arial"/>
                <a:ea typeface="Arial"/>
                <a:cs typeface="Arial"/>
                <a:sym typeface="Arial"/>
              </a:rPr>
              <a:t> - Country code of the airport's location</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Country Name</a:t>
            </a:r>
            <a:r>
              <a:rPr lang="ru" sz="1100">
                <a:solidFill>
                  <a:srgbClr val="3C4043"/>
                </a:solidFill>
                <a:latin typeface="Arial"/>
                <a:ea typeface="Arial"/>
                <a:cs typeface="Arial"/>
                <a:sym typeface="Arial"/>
              </a:rPr>
              <a:t> - Name of the country the airport is located in</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Airport Continent</a:t>
            </a:r>
            <a:r>
              <a:rPr lang="ru" sz="1100">
                <a:solidFill>
                  <a:srgbClr val="3C4043"/>
                </a:solidFill>
                <a:latin typeface="Arial"/>
                <a:ea typeface="Arial"/>
                <a:cs typeface="Arial"/>
                <a:sym typeface="Arial"/>
              </a:rPr>
              <a:t> - Continent where the airport is situated</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Continents</a:t>
            </a:r>
            <a:r>
              <a:rPr lang="ru" sz="1100">
                <a:solidFill>
                  <a:srgbClr val="3C4043"/>
                </a:solidFill>
                <a:latin typeface="Arial"/>
                <a:ea typeface="Arial"/>
                <a:cs typeface="Arial"/>
                <a:sym typeface="Arial"/>
              </a:rPr>
              <a:t> - Continents involved in the flight route</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Departure Date</a:t>
            </a:r>
            <a:r>
              <a:rPr lang="ru" sz="1100">
                <a:solidFill>
                  <a:srgbClr val="3C4043"/>
                </a:solidFill>
                <a:latin typeface="Arial"/>
                <a:ea typeface="Arial"/>
                <a:cs typeface="Arial"/>
                <a:sym typeface="Arial"/>
              </a:rPr>
              <a:t> - Date when the flight departed</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Arrival Airport</a:t>
            </a:r>
            <a:r>
              <a:rPr lang="ru" sz="1100">
                <a:solidFill>
                  <a:srgbClr val="3C4043"/>
                </a:solidFill>
                <a:latin typeface="Arial"/>
                <a:ea typeface="Arial"/>
                <a:cs typeface="Arial"/>
                <a:sym typeface="Arial"/>
              </a:rPr>
              <a:t> - Destination airport of the flight</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Pilot Name</a:t>
            </a:r>
            <a:r>
              <a:rPr lang="ru" sz="1100">
                <a:solidFill>
                  <a:srgbClr val="3C4043"/>
                </a:solidFill>
                <a:latin typeface="Arial"/>
                <a:ea typeface="Arial"/>
                <a:cs typeface="Arial"/>
                <a:sym typeface="Arial"/>
              </a:rPr>
              <a:t> - Name of the pilot operating the flight</a:t>
            </a:r>
            <a:endParaRPr sz="1100">
              <a:solidFill>
                <a:srgbClr val="3C4043"/>
              </a:solidFill>
              <a:latin typeface="Arial"/>
              <a:ea typeface="Arial"/>
              <a:cs typeface="Arial"/>
              <a:sym typeface="Arial"/>
            </a:endParaRPr>
          </a:p>
          <a:p>
            <a:pPr indent="-298450" lvl="0" marL="457200" rtl="0" algn="l">
              <a:spcBef>
                <a:spcPts val="0"/>
              </a:spcBef>
              <a:spcAft>
                <a:spcPts val="0"/>
              </a:spcAft>
              <a:buClr>
                <a:srgbClr val="3C4043"/>
              </a:buClr>
              <a:buSzPts val="1100"/>
              <a:buFont typeface="Arial"/>
              <a:buChar char="●"/>
            </a:pPr>
            <a:r>
              <a:rPr b="1" lang="ru" sz="1100">
                <a:solidFill>
                  <a:srgbClr val="3C4043"/>
                </a:solidFill>
                <a:latin typeface="Arial"/>
                <a:ea typeface="Arial"/>
                <a:cs typeface="Arial"/>
                <a:sym typeface="Arial"/>
              </a:rPr>
              <a:t>Flight Status</a:t>
            </a:r>
            <a:r>
              <a:rPr lang="ru" sz="1100">
                <a:solidFill>
                  <a:srgbClr val="3C4043"/>
                </a:solidFill>
                <a:latin typeface="Arial"/>
                <a:ea typeface="Arial"/>
                <a:cs typeface="Arial"/>
                <a:sym typeface="Arial"/>
              </a:rPr>
              <a:t> - Current status of the flight (e.g., on-time, delayed, canceled)</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7"/>
          <p:cNvSpPr txBox="1"/>
          <p:nvPr>
            <p:ph idx="1" type="body"/>
          </p:nvPr>
        </p:nvSpPr>
        <p:spPr>
          <a:xfrm>
            <a:off x="819150" y="744525"/>
            <a:ext cx="7505700" cy="6240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ru" sz="2400"/>
              <a:t>Gender</a:t>
            </a:r>
            <a:endParaRPr b="1" sz="2400"/>
          </a:p>
        </p:txBody>
      </p:sp>
      <p:sp>
        <p:nvSpPr>
          <p:cNvPr id="150" name="Google Shape;150;p17"/>
          <p:cNvSpPr txBox="1"/>
          <p:nvPr/>
        </p:nvSpPr>
        <p:spPr>
          <a:xfrm>
            <a:off x="4275750" y="1274925"/>
            <a:ext cx="4049100" cy="7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000">
                <a:solidFill>
                  <a:schemeClr val="dk2"/>
                </a:solidFill>
                <a:latin typeface="Calibri"/>
                <a:ea typeface="Calibri"/>
                <a:cs typeface="Calibri"/>
                <a:sym typeface="Calibri"/>
              </a:rPr>
              <a:t>Data shows that air travel is equally popular among men and women.</a:t>
            </a:r>
            <a:endParaRPr sz="2000">
              <a:solidFill>
                <a:schemeClr val="dk2"/>
              </a:solidFill>
              <a:latin typeface="Calibri"/>
              <a:ea typeface="Calibri"/>
              <a:cs typeface="Calibri"/>
              <a:sym typeface="Calibri"/>
            </a:endParaRPr>
          </a:p>
        </p:txBody>
      </p:sp>
      <p:pic>
        <p:nvPicPr>
          <p:cNvPr id="151" name="Google Shape;151;p17"/>
          <p:cNvPicPr preferRelativeResize="0"/>
          <p:nvPr/>
        </p:nvPicPr>
        <p:blipFill>
          <a:blip r:embed="rId3">
            <a:alphaModFix/>
          </a:blip>
          <a:stretch>
            <a:fillRect/>
          </a:stretch>
        </p:blipFill>
        <p:spPr>
          <a:xfrm>
            <a:off x="4077475" y="2117150"/>
            <a:ext cx="4324274" cy="2412993"/>
          </a:xfrm>
          <a:prstGeom prst="rect">
            <a:avLst/>
          </a:prstGeom>
          <a:noFill/>
          <a:ln>
            <a:noFill/>
          </a:ln>
        </p:spPr>
      </p:pic>
      <p:pic>
        <p:nvPicPr>
          <p:cNvPr id="152" name="Google Shape;152;p17"/>
          <p:cNvPicPr preferRelativeResize="0"/>
          <p:nvPr/>
        </p:nvPicPr>
        <p:blipFill>
          <a:blip r:embed="rId4">
            <a:alphaModFix/>
          </a:blip>
          <a:stretch>
            <a:fillRect/>
          </a:stretch>
        </p:blipFill>
        <p:spPr>
          <a:xfrm>
            <a:off x="750125" y="1237800"/>
            <a:ext cx="2873850" cy="3072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8"/>
          <p:cNvSpPr txBox="1"/>
          <p:nvPr>
            <p:ph idx="1" type="body"/>
          </p:nvPr>
        </p:nvSpPr>
        <p:spPr>
          <a:xfrm>
            <a:off x="760450" y="465675"/>
            <a:ext cx="7505700" cy="634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ru" sz="2400"/>
              <a:t>Age</a:t>
            </a:r>
            <a:endParaRPr sz="2400"/>
          </a:p>
        </p:txBody>
      </p:sp>
      <p:pic>
        <p:nvPicPr>
          <p:cNvPr id="158" name="Google Shape;158;p18"/>
          <p:cNvPicPr preferRelativeResize="0"/>
          <p:nvPr/>
        </p:nvPicPr>
        <p:blipFill>
          <a:blip r:embed="rId3">
            <a:alphaModFix/>
          </a:blip>
          <a:stretch>
            <a:fillRect/>
          </a:stretch>
        </p:blipFill>
        <p:spPr>
          <a:xfrm>
            <a:off x="482700" y="1142175"/>
            <a:ext cx="4805311" cy="3542200"/>
          </a:xfrm>
          <a:prstGeom prst="rect">
            <a:avLst/>
          </a:prstGeom>
          <a:noFill/>
          <a:ln>
            <a:noFill/>
          </a:ln>
        </p:spPr>
      </p:pic>
      <p:sp>
        <p:nvSpPr>
          <p:cNvPr id="159" name="Google Shape;159;p18"/>
          <p:cNvSpPr txBox="1"/>
          <p:nvPr/>
        </p:nvSpPr>
        <p:spPr>
          <a:xfrm>
            <a:off x="5509875" y="1049850"/>
            <a:ext cx="2982900" cy="328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000">
                <a:solidFill>
                  <a:schemeClr val="dk2"/>
                </a:solidFill>
                <a:latin typeface="Calibri"/>
                <a:ea typeface="Calibri"/>
                <a:cs typeface="Calibri"/>
                <a:sym typeface="Calibri"/>
              </a:rPr>
              <a:t>According to the data provided, no relationship between the number of passengers and their age has been identified. </a:t>
            </a:r>
            <a:endParaRPr sz="2000">
              <a:solidFill>
                <a:schemeClr val="dk2"/>
              </a:solidFill>
              <a:latin typeface="Calibri"/>
              <a:ea typeface="Calibri"/>
              <a:cs typeface="Calibri"/>
              <a:sym typeface="Calibri"/>
            </a:endParaRPr>
          </a:p>
          <a:p>
            <a:pPr indent="0" lvl="0" marL="0" rtl="0" algn="l">
              <a:spcBef>
                <a:spcPts val="0"/>
              </a:spcBef>
              <a:spcAft>
                <a:spcPts val="0"/>
              </a:spcAft>
              <a:buNone/>
            </a:pPr>
            <a:r>
              <a:t/>
            </a:r>
            <a:endParaRPr sz="700">
              <a:solidFill>
                <a:schemeClr val="dk2"/>
              </a:solidFill>
              <a:latin typeface="Calibri"/>
              <a:ea typeface="Calibri"/>
              <a:cs typeface="Calibri"/>
              <a:sym typeface="Calibri"/>
            </a:endParaRPr>
          </a:p>
          <a:p>
            <a:pPr indent="0" lvl="0" marL="0" rtl="0" algn="l">
              <a:spcBef>
                <a:spcPts val="0"/>
              </a:spcBef>
              <a:spcAft>
                <a:spcPts val="0"/>
              </a:spcAft>
              <a:buNone/>
            </a:pPr>
            <a:r>
              <a:rPr lang="ru" sz="2000">
                <a:solidFill>
                  <a:schemeClr val="dk2"/>
                </a:solidFill>
                <a:latin typeface="Calibri"/>
                <a:ea typeface="Calibri"/>
                <a:cs typeface="Calibri"/>
                <a:sym typeface="Calibri"/>
              </a:rPr>
              <a:t>The minimum age of a passenger is 1 year, the maximum age is 90 years, the average age is 46 years.</a:t>
            </a:r>
            <a:endParaRPr sz="2000">
              <a:solidFill>
                <a:schemeClr val="dk2"/>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9"/>
          <p:cNvSpPr txBox="1"/>
          <p:nvPr>
            <p:ph idx="1" type="body"/>
          </p:nvPr>
        </p:nvSpPr>
        <p:spPr>
          <a:xfrm>
            <a:off x="819150" y="477000"/>
            <a:ext cx="7505700" cy="563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ru" sz="2400"/>
              <a:t>Age based on gender</a:t>
            </a:r>
            <a:endParaRPr b="1" sz="2400"/>
          </a:p>
        </p:txBody>
      </p:sp>
      <p:pic>
        <p:nvPicPr>
          <p:cNvPr id="165" name="Google Shape;165;p19"/>
          <p:cNvPicPr preferRelativeResize="0"/>
          <p:nvPr/>
        </p:nvPicPr>
        <p:blipFill>
          <a:blip r:embed="rId3">
            <a:alphaModFix/>
          </a:blip>
          <a:stretch>
            <a:fillRect/>
          </a:stretch>
        </p:blipFill>
        <p:spPr>
          <a:xfrm>
            <a:off x="819150" y="1040700"/>
            <a:ext cx="3302850" cy="2647472"/>
          </a:xfrm>
          <a:prstGeom prst="rect">
            <a:avLst/>
          </a:prstGeom>
          <a:noFill/>
          <a:ln>
            <a:noFill/>
          </a:ln>
        </p:spPr>
      </p:pic>
      <p:pic>
        <p:nvPicPr>
          <p:cNvPr id="166" name="Google Shape;166;p19"/>
          <p:cNvPicPr preferRelativeResize="0"/>
          <p:nvPr/>
        </p:nvPicPr>
        <p:blipFill>
          <a:blip r:embed="rId4">
            <a:alphaModFix/>
          </a:blip>
          <a:stretch>
            <a:fillRect/>
          </a:stretch>
        </p:blipFill>
        <p:spPr>
          <a:xfrm>
            <a:off x="4572000" y="1040700"/>
            <a:ext cx="3446999" cy="2647475"/>
          </a:xfrm>
          <a:prstGeom prst="rect">
            <a:avLst/>
          </a:prstGeom>
          <a:noFill/>
          <a:ln>
            <a:noFill/>
          </a:ln>
        </p:spPr>
      </p:pic>
      <p:sp>
        <p:nvSpPr>
          <p:cNvPr id="167" name="Google Shape;167;p19"/>
          <p:cNvSpPr txBox="1"/>
          <p:nvPr/>
        </p:nvSpPr>
        <p:spPr>
          <a:xfrm>
            <a:off x="679050" y="3628400"/>
            <a:ext cx="7785900" cy="103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900"/>
              <a:t>Although we can see in the graphs fluctuations in the difference in the number of female and male passengers, there is no clear dependence of the number of passengers depending on gender and age.</a:t>
            </a:r>
            <a:endParaRPr sz="1900">
              <a:solidFill>
                <a:schemeClr val="dk2"/>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0"/>
          <p:cNvSpPr txBox="1"/>
          <p:nvPr>
            <p:ph idx="1" type="body"/>
          </p:nvPr>
        </p:nvSpPr>
        <p:spPr>
          <a:xfrm>
            <a:off x="819150" y="533150"/>
            <a:ext cx="7505700" cy="563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ru" sz="2400">
                <a:solidFill>
                  <a:srgbClr val="000000"/>
                </a:solidFill>
                <a:highlight>
                  <a:srgbClr val="FFFFFF"/>
                </a:highlight>
                <a:latin typeface="Arial"/>
                <a:ea typeface="Arial"/>
                <a:cs typeface="Arial"/>
                <a:sym typeface="Arial"/>
              </a:rPr>
              <a:t>Nationality</a:t>
            </a:r>
            <a:endParaRPr b="1" sz="2400"/>
          </a:p>
        </p:txBody>
      </p:sp>
      <p:pic>
        <p:nvPicPr>
          <p:cNvPr id="173" name="Google Shape;173;p20"/>
          <p:cNvPicPr preferRelativeResize="0"/>
          <p:nvPr/>
        </p:nvPicPr>
        <p:blipFill>
          <a:blip r:embed="rId3">
            <a:alphaModFix/>
          </a:blip>
          <a:stretch>
            <a:fillRect/>
          </a:stretch>
        </p:blipFill>
        <p:spPr>
          <a:xfrm>
            <a:off x="626715" y="1744738"/>
            <a:ext cx="1647825" cy="2933700"/>
          </a:xfrm>
          <a:prstGeom prst="rect">
            <a:avLst/>
          </a:prstGeom>
          <a:noFill/>
          <a:ln>
            <a:noFill/>
          </a:ln>
          <a:effectLst>
            <a:outerShdw blurRad="57150" rotWithShape="0" algn="bl" dir="5400000" dist="19050">
              <a:srgbClr val="000000">
                <a:alpha val="50000"/>
              </a:srgbClr>
            </a:outerShdw>
          </a:effectLst>
        </p:spPr>
      </p:pic>
      <p:pic>
        <p:nvPicPr>
          <p:cNvPr id="174" name="Google Shape;174;p20"/>
          <p:cNvPicPr preferRelativeResize="0"/>
          <p:nvPr/>
        </p:nvPicPr>
        <p:blipFill>
          <a:blip r:embed="rId4">
            <a:alphaModFix/>
          </a:blip>
          <a:stretch>
            <a:fillRect/>
          </a:stretch>
        </p:blipFill>
        <p:spPr>
          <a:xfrm>
            <a:off x="2495275" y="1744725"/>
            <a:ext cx="3352800" cy="2933700"/>
          </a:xfrm>
          <a:prstGeom prst="rect">
            <a:avLst/>
          </a:prstGeom>
          <a:noFill/>
          <a:ln>
            <a:noFill/>
          </a:ln>
          <a:effectLst>
            <a:outerShdw blurRad="57150" rotWithShape="0" algn="bl" dir="5400000" dist="19050">
              <a:srgbClr val="000000">
                <a:alpha val="50000"/>
              </a:srgbClr>
            </a:outerShdw>
          </a:effectLst>
        </p:spPr>
      </p:pic>
      <p:sp>
        <p:nvSpPr>
          <p:cNvPr id="175" name="Google Shape;175;p20"/>
          <p:cNvSpPr txBox="1"/>
          <p:nvPr/>
        </p:nvSpPr>
        <p:spPr>
          <a:xfrm>
            <a:off x="644900" y="1158550"/>
            <a:ext cx="1647900" cy="5637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None/>
            </a:pPr>
            <a:r>
              <a:rPr lang="ru" sz="1900">
                <a:solidFill>
                  <a:srgbClr val="1F1F1F"/>
                </a:solidFill>
                <a:highlight>
                  <a:srgbClr val="F8F9FA"/>
                </a:highlight>
              </a:rPr>
              <a:t>20 maximum</a:t>
            </a:r>
            <a:endParaRPr sz="1900">
              <a:solidFill>
                <a:srgbClr val="1F1F1F"/>
              </a:solidFill>
              <a:highlight>
                <a:srgbClr val="F8F9FA"/>
              </a:highlight>
            </a:endParaRPr>
          </a:p>
        </p:txBody>
      </p:sp>
      <p:sp>
        <p:nvSpPr>
          <p:cNvPr id="176" name="Google Shape;176;p20"/>
          <p:cNvSpPr txBox="1"/>
          <p:nvPr/>
        </p:nvSpPr>
        <p:spPr>
          <a:xfrm>
            <a:off x="2485250" y="1158550"/>
            <a:ext cx="3362700" cy="586200"/>
          </a:xfrm>
          <a:prstGeom prst="rect">
            <a:avLst/>
          </a:prstGeom>
          <a:noFill/>
          <a:ln>
            <a:noFill/>
          </a:ln>
        </p:spPr>
        <p:txBody>
          <a:bodyPr anchorCtr="0" anchor="t" bIns="91425" lIns="91425" spcFirstLastPara="1" rIns="91425" wrap="square" tIns="91425">
            <a:noAutofit/>
          </a:bodyPr>
          <a:lstStyle/>
          <a:p>
            <a:pPr indent="0" lvl="0" marL="0" marR="38100" rtl="0" algn="ctr">
              <a:lnSpc>
                <a:spcPct val="128571"/>
              </a:lnSpc>
              <a:spcBef>
                <a:spcPts val="0"/>
              </a:spcBef>
              <a:spcAft>
                <a:spcPts val="0"/>
              </a:spcAft>
              <a:buNone/>
            </a:pPr>
            <a:r>
              <a:rPr lang="ru" sz="1900">
                <a:solidFill>
                  <a:srgbClr val="1F1F1F"/>
                </a:solidFill>
                <a:highlight>
                  <a:srgbClr val="F8F9FA"/>
                </a:highlight>
              </a:rPr>
              <a:t>20 minimum</a:t>
            </a:r>
            <a:endParaRPr sz="1900">
              <a:solidFill>
                <a:srgbClr val="1F1F1F"/>
              </a:solidFill>
              <a:highlight>
                <a:srgbClr val="F8F9FA"/>
              </a:highlight>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177" name="Google Shape;177;p20"/>
          <p:cNvSpPr txBox="1"/>
          <p:nvPr/>
        </p:nvSpPr>
        <p:spPr>
          <a:xfrm>
            <a:off x="6040400" y="1367350"/>
            <a:ext cx="2587500" cy="3130200"/>
          </a:xfrm>
          <a:prstGeom prst="rect">
            <a:avLst/>
          </a:prstGeom>
          <a:noFill/>
          <a:ln>
            <a:noFill/>
          </a:ln>
        </p:spPr>
        <p:txBody>
          <a:bodyPr anchorCtr="0" anchor="t" bIns="91425" lIns="91425" spcFirstLastPara="1" rIns="91425" wrap="square" tIns="91425">
            <a:noAutofit/>
          </a:bodyPr>
          <a:lstStyle/>
          <a:p>
            <a:pPr indent="0" lvl="0" marL="0" marR="38100" rtl="0" algn="l">
              <a:lnSpc>
                <a:spcPct val="128571"/>
              </a:lnSpc>
              <a:spcBef>
                <a:spcPts val="0"/>
              </a:spcBef>
              <a:spcAft>
                <a:spcPts val="0"/>
              </a:spcAft>
              <a:buNone/>
            </a:pPr>
            <a:r>
              <a:rPr lang="ru">
                <a:solidFill>
                  <a:srgbClr val="1F1F1F"/>
                </a:solidFill>
                <a:highlight>
                  <a:schemeClr val="dk1"/>
                </a:highlight>
              </a:rPr>
              <a:t>The airline passengers included people of 240 nationalities. </a:t>
            </a:r>
            <a:endParaRPr>
              <a:solidFill>
                <a:srgbClr val="1F1F1F"/>
              </a:solidFill>
              <a:highlight>
                <a:schemeClr val="dk1"/>
              </a:highlight>
            </a:endParaRPr>
          </a:p>
          <a:p>
            <a:pPr indent="0" lvl="0" marL="0" marR="38100" rtl="0" algn="l">
              <a:lnSpc>
                <a:spcPct val="128571"/>
              </a:lnSpc>
              <a:spcBef>
                <a:spcPts val="0"/>
              </a:spcBef>
              <a:spcAft>
                <a:spcPts val="0"/>
              </a:spcAft>
              <a:buNone/>
            </a:pPr>
            <a:r>
              <a:t/>
            </a:r>
            <a:endParaRPr sz="600">
              <a:solidFill>
                <a:srgbClr val="1F1F1F"/>
              </a:solidFill>
              <a:highlight>
                <a:schemeClr val="dk1"/>
              </a:highlight>
            </a:endParaRPr>
          </a:p>
          <a:p>
            <a:pPr indent="0" lvl="0" marL="0" marR="38100" rtl="0" algn="l">
              <a:lnSpc>
                <a:spcPct val="128571"/>
              </a:lnSpc>
              <a:spcBef>
                <a:spcPts val="0"/>
              </a:spcBef>
              <a:spcAft>
                <a:spcPts val="0"/>
              </a:spcAft>
              <a:buNone/>
            </a:pPr>
            <a:r>
              <a:rPr lang="ru">
                <a:solidFill>
                  <a:srgbClr val="1F1F1F"/>
                </a:solidFill>
                <a:highlight>
                  <a:schemeClr val="dk1"/>
                </a:highlight>
              </a:rPr>
              <a:t>The most numerous passengers were the following nationalities:</a:t>
            </a:r>
            <a:endParaRPr>
              <a:solidFill>
                <a:srgbClr val="1F1F1F"/>
              </a:solidFill>
              <a:highlight>
                <a:schemeClr val="dk1"/>
              </a:highlight>
            </a:endParaRPr>
          </a:p>
          <a:p>
            <a:pPr indent="0" lvl="0" marL="0" marR="38100" rtl="0" algn="l">
              <a:lnSpc>
                <a:spcPct val="128571"/>
              </a:lnSpc>
              <a:spcBef>
                <a:spcPts val="0"/>
              </a:spcBef>
              <a:spcAft>
                <a:spcPts val="0"/>
              </a:spcAft>
              <a:buNone/>
            </a:pPr>
            <a:r>
              <a:t/>
            </a:r>
            <a:endParaRPr sz="600">
              <a:solidFill>
                <a:srgbClr val="1F1F1F"/>
              </a:solidFill>
              <a:highlight>
                <a:schemeClr val="dk1"/>
              </a:highlight>
            </a:endParaRPr>
          </a:p>
          <a:p>
            <a:pPr indent="0" lvl="0" marL="0" marR="38100" rtl="0" algn="l">
              <a:lnSpc>
                <a:spcPct val="128571"/>
              </a:lnSpc>
              <a:spcBef>
                <a:spcPts val="0"/>
              </a:spcBef>
              <a:spcAft>
                <a:spcPts val="0"/>
              </a:spcAft>
              <a:buNone/>
            </a:pPr>
            <a:r>
              <a:rPr lang="ru">
                <a:solidFill>
                  <a:srgbClr val="1F1F1F"/>
                </a:solidFill>
                <a:highlight>
                  <a:schemeClr val="dk1"/>
                </a:highlight>
              </a:rPr>
              <a:t>China, Indonesia, Russia, Philippines, Brazil, Portugal, France, Sweden, United States and Japan.</a:t>
            </a:r>
            <a:endParaRPr>
              <a:solidFill>
                <a:srgbClr val="1F1F1F"/>
              </a:solidFill>
              <a:highlight>
                <a:schemeClr val="dk1"/>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1"/>
          <p:cNvSpPr txBox="1"/>
          <p:nvPr>
            <p:ph idx="1" type="body"/>
          </p:nvPr>
        </p:nvSpPr>
        <p:spPr>
          <a:xfrm>
            <a:off x="819150" y="581975"/>
            <a:ext cx="7505700" cy="589800"/>
          </a:xfrm>
          <a:prstGeom prst="rect">
            <a:avLst/>
          </a:prstGeom>
        </p:spPr>
        <p:txBody>
          <a:bodyPr anchorCtr="0" anchor="t" bIns="91425" lIns="91425" spcFirstLastPara="1" rIns="91425" wrap="square" tIns="91425">
            <a:normAutofit fontScale="25000" lnSpcReduction="20000"/>
          </a:bodyPr>
          <a:lstStyle/>
          <a:p>
            <a:pPr indent="0" lvl="0" marL="0" marR="38100" rtl="0" algn="ctr">
              <a:lnSpc>
                <a:spcPct val="128571"/>
              </a:lnSpc>
              <a:spcBef>
                <a:spcPts val="0"/>
              </a:spcBef>
              <a:spcAft>
                <a:spcPts val="0"/>
              </a:spcAft>
              <a:buNone/>
            </a:pPr>
            <a:r>
              <a:rPr b="1" lang="ru" sz="9750">
                <a:solidFill>
                  <a:srgbClr val="1F1F1F"/>
                </a:solidFill>
                <a:highlight>
                  <a:schemeClr val="dk1"/>
                </a:highlight>
                <a:latin typeface="Arial"/>
                <a:ea typeface="Arial"/>
                <a:cs typeface="Arial"/>
                <a:sym typeface="Arial"/>
              </a:rPr>
              <a:t>Airports</a:t>
            </a:r>
            <a:endParaRPr b="1" sz="9750">
              <a:solidFill>
                <a:srgbClr val="1F1F1F"/>
              </a:solidFill>
              <a:highlight>
                <a:schemeClr val="dk1"/>
              </a:highlight>
              <a:latin typeface="Arial"/>
              <a:ea typeface="Arial"/>
              <a:cs typeface="Arial"/>
              <a:sym typeface="Arial"/>
            </a:endParaRPr>
          </a:p>
          <a:p>
            <a:pPr indent="0" lvl="0" marL="0" rtl="0" algn="l">
              <a:spcBef>
                <a:spcPts val="0"/>
              </a:spcBef>
              <a:spcAft>
                <a:spcPts val="1200"/>
              </a:spcAft>
              <a:buNone/>
            </a:pPr>
            <a:r>
              <a:t/>
            </a:r>
            <a:endParaRPr/>
          </a:p>
        </p:txBody>
      </p:sp>
      <p:sp>
        <p:nvSpPr>
          <p:cNvPr id="183" name="Google Shape;183;p21"/>
          <p:cNvSpPr txBox="1"/>
          <p:nvPr/>
        </p:nvSpPr>
        <p:spPr>
          <a:xfrm>
            <a:off x="731425" y="995800"/>
            <a:ext cx="7722900" cy="62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chemeClr val="dk2"/>
                </a:solidFill>
                <a:latin typeface="Calibri"/>
                <a:ea typeface="Calibri"/>
                <a:cs typeface="Calibri"/>
                <a:sym typeface="Calibri"/>
              </a:rPr>
              <a:t>The database contains data from 9062 airports. The graph shows airports with maximum passenger traffic.</a:t>
            </a:r>
            <a:endParaRPr sz="1800">
              <a:solidFill>
                <a:schemeClr val="dk2"/>
              </a:solidFill>
              <a:latin typeface="Calibri"/>
              <a:ea typeface="Calibri"/>
              <a:cs typeface="Calibri"/>
              <a:sym typeface="Calibri"/>
            </a:endParaRPr>
          </a:p>
        </p:txBody>
      </p:sp>
      <p:pic>
        <p:nvPicPr>
          <p:cNvPr id="184" name="Google Shape;184;p21"/>
          <p:cNvPicPr preferRelativeResize="0"/>
          <p:nvPr/>
        </p:nvPicPr>
        <p:blipFill>
          <a:blip r:embed="rId3">
            <a:alphaModFix/>
          </a:blip>
          <a:stretch>
            <a:fillRect/>
          </a:stretch>
        </p:blipFill>
        <p:spPr>
          <a:xfrm>
            <a:off x="970325" y="2014100"/>
            <a:ext cx="3929350" cy="2500225"/>
          </a:xfrm>
          <a:prstGeom prst="rect">
            <a:avLst/>
          </a:prstGeom>
          <a:noFill/>
          <a:ln>
            <a:noFill/>
          </a:ln>
        </p:spPr>
      </p:pic>
      <p:pic>
        <p:nvPicPr>
          <p:cNvPr id="185" name="Google Shape;185;p21"/>
          <p:cNvPicPr preferRelativeResize="0"/>
          <p:nvPr/>
        </p:nvPicPr>
        <p:blipFill>
          <a:blip r:embed="rId4">
            <a:alphaModFix/>
          </a:blip>
          <a:stretch>
            <a:fillRect/>
          </a:stretch>
        </p:blipFill>
        <p:spPr>
          <a:xfrm>
            <a:off x="650250" y="1777425"/>
            <a:ext cx="5045476" cy="2736900"/>
          </a:xfrm>
          <a:prstGeom prst="rect">
            <a:avLst/>
          </a:prstGeom>
          <a:noFill/>
          <a:ln>
            <a:noFill/>
          </a:ln>
        </p:spPr>
      </p:pic>
      <p:pic>
        <p:nvPicPr>
          <p:cNvPr id="186" name="Google Shape;186;p21"/>
          <p:cNvPicPr preferRelativeResize="0"/>
          <p:nvPr/>
        </p:nvPicPr>
        <p:blipFill>
          <a:blip r:embed="rId5">
            <a:alphaModFix/>
          </a:blip>
          <a:stretch>
            <a:fillRect/>
          </a:stretch>
        </p:blipFill>
        <p:spPr>
          <a:xfrm>
            <a:off x="5823000" y="1871750"/>
            <a:ext cx="2043625" cy="2422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